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sldIdLst>
    <p:sldId id="273" r:id="rId6"/>
    <p:sldId id="283" r:id="rId7"/>
    <p:sldId id="276" r:id="rId8"/>
    <p:sldId id="275" r:id="rId9"/>
    <p:sldId id="291" r:id="rId10"/>
    <p:sldId id="295" r:id="rId11"/>
    <p:sldId id="296" r:id="rId12"/>
    <p:sldId id="299" r:id="rId13"/>
    <p:sldId id="301" r:id="rId14"/>
    <p:sldId id="278" r:id="rId15"/>
    <p:sldId id="284" r:id="rId16"/>
    <p:sldId id="285" r:id="rId17"/>
    <p:sldId id="286" r:id="rId1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00FFFF"/>
    <a:srgbClr val="66FFFF"/>
    <a:srgbClr val="000000"/>
    <a:srgbClr val="FFD457"/>
    <a:srgbClr val="006325"/>
    <a:srgbClr val="BCBEC0"/>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0" d="100"/>
          <a:sy n="90" d="100"/>
        </p:scale>
        <p:origin x="-2160" y="-60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10/03/2018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90800" y="4495800"/>
            <a:ext cx="3581400" cy="2133600"/>
          </a:xfrm>
        </p:spPr>
        <p:txBody>
          <a:bodyPr>
            <a:normAutofit/>
          </a:bodyPr>
          <a:lstStyle/>
          <a:p>
            <a:r>
              <a:rPr lang="en-US" sz="2800" b="1" dirty="0" smtClean="0">
                <a:solidFill>
                  <a:schemeClr val="tx1"/>
                </a:solidFill>
              </a:rPr>
              <a:t>Washoe County </a:t>
            </a:r>
          </a:p>
          <a:p>
            <a:r>
              <a:rPr lang="en-US" sz="2800" b="1" dirty="0" smtClean="0">
                <a:solidFill>
                  <a:schemeClr val="tx1"/>
                </a:solidFill>
              </a:rPr>
              <a:t>Board of Adjustment</a:t>
            </a:r>
          </a:p>
          <a:p>
            <a:pPr>
              <a:spcBef>
                <a:spcPts val="0"/>
              </a:spcBef>
            </a:pPr>
            <a:r>
              <a:rPr lang="en-US" sz="2400" b="1" dirty="0" smtClean="0">
                <a:solidFill>
                  <a:schemeClr val="tx1"/>
                </a:solidFill>
              </a:rPr>
              <a:t>October 4, 2018</a:t>
            </a:r>
          </a:p>
        </p:txBody>
      </p:sp>
      <p:sp>
        <p:nvSpPr>
          <p:cNvPr id="4" name="Title 3"/>
          <p:cNvSpPr>
            <a:spLocks noGrp="1"/>
          </p:cNvSpPr>
          <p:nvPr>
            <p:ph type="ctrTitle"/>
          </p:nvPr>
        </p:nvSpPr>
        <p:spPr>
          <a:xfrm>
            <a:off x="1295400" y="228600"/>
            <a:ext cx="6400800" cy="811530"/>
          </a:xfrm>
        </p:spPr>
        <p:txBody>
          <a:bodyPr/>
          <a:lstStyle/>
          <a:p>
            <a:r>
              <a:rPr lang="en-US" sz="3600" dirty="0" smtClean="0">
                <a:solidFill>
                  <a:schemeClr val="tx1"/>
                </a:solidFill>
              </a:rPr>
              <a:t>WPVAR18-0006 David Wood</a:t>
            </a:r>
            <a:endParaRPr lang="en-US" sz="36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66800"/>
            <a:ext cx="5614988" cy="351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Public Notice</a:t>
            </a:r>
            <a:endParaRPr lang="en-US" dirty="0"/>
          </a:p>
        </p:txBody>
      </p:sp>
      <p:sp>
        <p:nvSpPr>
          <p:cNvPr id="2" name="TextBox 1"/>
          <p:cNvSpPr txBox="1"/>
          <p:nvPr/>
        </p:nvSpPr>
        <p:spPr>
          <a:xfrm>
            <a:off x="4724400" y="1143000"/>
            <a:ext cx="4267200"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78 Parcels noticed at 500 foot radius</a:t>
            </a:r>
          </a:p>
        </p:txBody>
      </p:sp>
      <p:pic>
        <p:nvPicPr>
          <p:cNvPr id="5122" name="Picture 2" descr="H:\My Documents\2018 Cases\2018_Variances\WPVAR18-0006_David_Wood\Noticing\WPVAR18-0006_notice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4495800" cy="5818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720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Commenting Agencies</a:t>
            </a:r>
            <a:endParaRPr lang="en-US" dirty="0"/>
          </a:p>
        </p:txBody>
      </p:sp>
      <p:sp>
        <p:nvSpPr>
          <p:cNvPr id="4" name="Content Placeholder 3"/>
          <p:cNvSpPr>
            <a:spLocks noGrp="1"/>
          </p:cNvSpPr>
          <p:nvPr>
            <p:ph idx="1"/>
          </p:nvPr>
        </p:nvSpPr>
        <p:spPr>
          <a:xfrm>
            <a:off x="457200" y="1219200"/>
            <a:ext cx="8458200" cy="4572000"/>
          </a:xfrm>
        </p:spPr>
        <p:txBody>
          <a:bodyPr>
            <a:normAutofit/>
          </a:bodyPr>
          <a:lstStyle/>
          <a:p>
            <a:r>
              <a:rPr lang="en-US" dirty="0" smtClean="0"/>
              <a:t>No recommendations for denial were received from reviewing agencies.</a:t>
            </a:r>
          </a:p>
          <a:p>
            <a:r>
              <a:rPr lang="en-US" dirty="0" smtClean="0"/>
              <a:t>Technical conditions of approval have been included from the Planning and Building Division.</a:t>
            </a:r>
            <a:endParaRPr lang="en-US" dirty="0"/>
          </a:p>
          <a:p>
            <a:pPr lvl="1"/>
            <a:endParaRPr lang="en-US" b="1" dirty="0"/>
          </a:p>
        </p:txBody>
      </p:sp>
    </p:spTree>
    <p:extLst>
      <p:ext uri="{BB962C8B-B14F-4D97-AF65-F5344CB8AC3E}">
        <p14:creationId xmlns:p14="http://schemas.microsoft.com/office/powerpoint/2010/main" val="2083886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315200" cy="914400"/>
          </a:xfrm>
        </p:spPr>
        <p:txBody>
          <a:bodyPr/>
          <a:lstStyle/>
          <a:p>
            <a:r>
              <a:rPr lang="en-US" dirty="0" smtClean="0"/>
              <a:t>Variance Findings</a:t>
            </a:r>
            <a:endParaRPr lang="en-US" dirty="0"/>
          </a:p>
        </p:txBody>
      </p:sp>
      <p:sp>
        <p:nvSpPr>
          <p:cNvPr id="4" name="Content Placeholder 3"/>
          <p:cNvSpPr>
            <a:spLocks noGrp="1"/>
          </p:cNvSpPr>
          <p:nvPr>
            <p:ph idx="1"/>
          </p:nvPr>
        </p:nvSpPr>
        <p:spPr>
          <a:xfrm>
            <a:off x="304800" y="990600"/>
            <a:ext cx="8534400" cy="4876800"/>
          </a:xfrm>
        </p:spPr>
        <p:txBody>
          <a:bodyPr>
            <a:noAutofit/>
          </a:bodyPr>
          <a:lstStyle/>
          <a:p>
            <a:pPr marL="0" lvl="0" indent="0" algn="just" hangingPunct="0">
              <a:buNone/>
            </a:pPr>
            <a:r>
              <a:rPr lang="en-US" sz="3100" dirty="0" smtClean="0"/>
              <a:t>Findings and evaluation can be found on page 8 of the staff report.</a:t>
            </a:r>
          </a:p>
          <a:p>
            <a:pPr marL="0" lvl="0" indent="0" algn="just" hangingPunct="0">
              <a:buNone/>
            </a:pPr>
            <a:r>
              <a:rPr lang="en-US" sz="3100" dirty="0" smtClean="0"/>
              <a:t>Staff believes that all required findings, including “Special Circumstances,” can be made as the site </a:t>
            </a:r>
            <a:r>
              <a:rPr lang="en-US" sz="3100" dirty="0"/>
              <a:t>is encumbered by a flood way and flood </a:t>
            </a:r>
            <a:r>
              <a:rPr lang="en-US" sz="3100" dirty="0" smtClean="0"/>
              <a:t>zone. Granting </a:t>
            </a:r>
            <a:r>
              <a:rPr lang="en-US" sz="3100" dirty="0"/>
              <a:t>the requested variances to required building setbacks </a:t>
            </a:r>
            <a:r>
              <a:rPr lang="en-US" sz="3100" dirty="0" smtClean="0"/>
              <a:t>does </a:t>
            </a:r>
            <a:r>
              <a:rPr lang="en-US" sz="3100" dirty="0"/>
              <a:t>not grant special privileges inconsistent with the limitations upon other properties in the vicinity and the identical regulatory </a:t>
            </a:r>
            <a:r>
              <a:rPr lang="en-US" sz="3100" dirty="0" smtClean="0"/>
              <a:t>zone.</a:t>
            </a:r>
            <a:endParaRPr lang="en-US" sz="3100" dirty="0"/>
          </a:p>
        </p:txBody>
      </p:sp>
    </p:spTree>
    <p:extLst>
      <p:ext uri="{BB962C8B-B14F-4D97-AF65-F5344CB8AC3E}">
        <p14:creationId xmlns:p14="http://schemas.microsoft.com/office/powerpoint/2010/main" val="3799001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76200"/>
            <a:ext cx="7620000" cy="792162"/>
          </a:xfrm>
        </p:spPr>
        <p:txBody>
          <a:bodyPr/>
          <a:lstStyle/>
          <a:p>
            <a:r>
              <a:rPr lang="en-US" dirty="0" smtClean="0"/>
              <a:t>Possible Motion</a:t>
            </a:r>
            <a:endParaRPr lang="en-US" dirty="0"/>
          </a:p>
        </p:txBody>
      </p:sp>
      <p:sp>
        <p:nvSpPr>
          <p:cNvPr id="4" name="Content Placeholder 3"/>
          <p:cNvSpPr>
            <a:spLocks noGrp="1"/>
          </p:cNvSpPr>
          <p:nvPr>
            <p:ph idx="1"/>
          </p:nvPr>
        </p:nvSpPr>
        <p:spPr>
          <a:xfrm>
            <a:off x="304800" y="838200"/>
            <a:ext cx="8458200" cy="4953000"/>
          </a:xfrm>
        </p:spPr>
        <p:txBody>
          <a:bodyPr>
            <a:noAutofit/>
          </a:bodyPr>
          <a:lstStyle/>
          <a:p>
            <a:pPr marL="0" indent="0" algn="just" hangingPunct="0">
              <a:buNone/>
            </a:pPr>
            <a:r>
              <a:rPr lang="en-US" sz="3300" dirty="0"/>
              <a:t>I move that, after giving reasoned consideration to the information contained in the staff report and information received during the public hearing, the Washoe County Board of Adjustment approve Variance Case Number WPVAR18-0006 for David Wood, with the Conditions of Approval included as Exhibit A for this matter, having made all required findings in accordance with Washoe County Development Code Section </a:t>
            </a:r>
            <a:r>
              <a:rPr lang="en-US" sz="3300" dirty="0" smtClean="0"/>
              <a:t>110.804.25.</a:t>
            </a:r>
            <a:endParaRPr lang="en-US" sz="3300" dirty="0"/>
          </a:p>
        </p:txBody>
      </p:sp>
    </p:spTree>
    <p:extLst>
      <p:ext uri="{BB962C8B-B14F-4D97-AF65-F5344CB8AC3E}">
        <p14:creationId xmlns:p14="http://schemas.microsoft.com/office/powerpoint/2010/main" val="385569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010400" cy="792162"/>
          </a:xfrm>
        </p:spPr>
        <p:txBody>
          <a:bodyPr/>
          <a:lstStyle/>
          <a:p>
            <a:pPr algn="r"/>
            <a:r>
              <a:rPr lang="en-US" dirty="0" smtClean="0"/>
              <a:t>Location</a:t>
            </a:r>
            <a:endParaRPr lang="en-US" dirty="0"/>
          </a:p>
        </p:txBody>
      </p:sp>
      <p:sp>
        <p:nvSpPr>
          <p:cNvPr id="4" name="Content Placeholder 3"/>
          <p:cNvSpPr>
            <a:spLocks noGrp="1"/>
          </p:cNvSpPr>
          <p:nvPr>
            <p:ph idx="1"/>
          </p:nvPr>
        </p:nvSpPr>
        <p:spPr>
          <a:xfrm>
            <a:off x="457200" y="1219200"/>
            <a:ext cx="8534400" cy="4038601"/>
          </a:xfrm>
        </p:spPr>
        <p:txBody>
          <a:bodyPr>
            <a:normAutofit/>
          </a:bodyPr>
          <a:lstStyle/>
          <a:p>
            <a:endParaRPr lang="en-US" dirty="0" smtClean="0"/>
          </a:p>
          <a:p>
            <a:pPr marL="0" indent="0">
              <a:buNone/>
            </a:pPr>
            <a:endParaRPr lang="en-US" dirty="0"/>
          </a:p>
        </p:txBody>
      </p:sp>
      <p:sp>
        <p:nvSpPr>
          <p:cNvPr id="2" name="TextBox 1"/>
          <p:cNvSpPr txBox="1"/>
          <p:nvPr/>
        </p:nvSpPr>
        <p:spPr>
          <a:xfrm>
            <a:off x="5334000" y="1981200"/>
            <a:ext cx="3581400" cy="2123658"/>
          </a:xfrm>
          <a:prstGeom prst="rect">
            <a:avLst/>
          </a:prstGeom>
          <a:noFill/>
        </p:spPr>
        <p:txBody>
          <a:bodyPr wrap="square" rtlCol="0">
            <a:spAutoFit/>
          </a:bodyPr>
          <a:lstStyle/>
          <a:p>
            <a:r>
              <a:rPr lang="en-US" sz="4400" dirty="0"/>
              <a:t>5443 and 5445 Pearl Drive, </a:t>
            </a:r>
            <a:r>
              <a:rPr lang="en-US" sz="4400" dirty="0" smtClean="0"/>
              <a:t>Sun Valley</a:t>
            </a:r>
            <a:endParaRPr lang="en-US" sz="4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9896"/>
            <a:ext cx="5181600" cy="670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52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229600" cy="4724400"/>
          </a:xfrm>
        </p:spPr>
        <p:txBody>
          <a:bodyPr>
            <a:normAutofit/>
          </a:bodyPr>
          <a:lstStyle/>
          <a:p>
            <a:endParaRPr lang="en-US" dirty="0" smtClean="0"/>
          </a:p>
          <a:p>
            <a:pPr marL="0" indent="0">
              <a:buNone/>
            </a:pPr>
            <a:endParaRPr lang="en-US" dirty="0" smtClean="0"/>
          </a:p>
          <a:p>
            <a:pPr marL="0" indent="0">
              <a:buNone/>
            </a:pPr>
            <a:endParaRPr lang="en-US" dirty="0" smtClean="0"/>
          </a:p>
        </p:txBody>
      </p:sp>
      <p:sp>
        <p:nvSpPr>
          <p:cNvPr id="3" name="Title 2"/>
          <p:cNvSpPr>
            <a:spLocks noGrp="1"/>
          </p:cNvSpPr>
          <p:nvPr>
            <p:ph type="title"/>
          </p:nvPr>
        </p:nvSpPr>
        <p:spPr>
          <a:xfrm>
            <a:off x="1219200" y="76200"/>
            <a:ext cx="6248400" cy="792162"/>
          </a:xfrm>
        </p:spPr>
        <p:txBody>
          <a:bodyPr/>
          <a:lstStyle/>
          <a:p>
            <a:r>
              <a:rPr lang="en-US" dirty="0" smtClean="0"/>
              <a:t>Overview</a:t>
            </a:r>
            <a:endParaRPr lang="en-US" dirty="0"/>
          </a:p>
        </p:txBody>
      </p:sp>
      <p:sp>
        <p:nvSpPr>
          <p:cNvPr id="4" name="TextBox 3"/>
          <p:cNvSpPr txBox="1"/>
          <p:nvPr/>
        </p:nvSpPr>
        <p:spPr>
          <a:xfrm>
            <a:off x="228600" y="1143000"/>
            <a:ext cx="8686800" cy="4801314"/>
          </a:xfrm>
          <a:prstGeom prst="rect">
            <a:avLst/>
          </a:prstGeom>
          <a:noFill/>
        </p:spPr>
        <p:txBody>
          <a:bodyPr wrap="square" rtlCol="0">
            <a:spAutoFit/>
          </a:bodyPr>
          <a:lstStyle/>
          <a:p>
            <a:pPr algn="just"/>
            <a:r>
              <a:rPr lang="en-US" sz="3400" dirty="0"/>
              <a:t>R</a:t>
            </a:r>
            <a:r>
              <a:rPr lang="en-US" sz="3400" dirty="0" smtClean="0"/>
              <a:t>educe the </a:t>
            </a:r>
            <a:r>
              <a:rPr lang="en-US" sz="3400" dirty="0"/>
              <a:t>side yard setback from 8 feet to 5 feet and the rear yard setback from 20 feet to 8 feet on one parcel of land; and to reduce the front yard setback from 20 feet to 8 feet and the rear yard setback from 20 feet to 15 feet on an adjacent parcel of land. The reductions in setbacks </a:t>
            </a:r>
            <a:r>
              <a:rPr lang="en-US" sz="3400" dirty="0" smtClean="0"/>
              <a:t>would </a:t>
            </a:r>
            <a:r>
              <a:rPr lang="en-US" sz="3400" dirty="0"/>
              <a:t>be applicable only after an associated boundary line adjustment was also approved.</a:t>
            </a:r>
          </a:p>
        </p:txBody>
      </p:sp>
    </p:spTree>
    <p:extLst>
      <p:ext uri="{BB962C8B-B14F-4D97-AF65-F5344CB8AC3E}">
        <p14:creationId xmlns:p14="http://schemas.microsoft.com/office/powerpoint/2010/main" val="194969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467600" cy="792162"/>
          </a:xfrm>
        </p:spPr>
        <p:txBody>
          <a:bodyPr/>
          <a:lstStyle/>
          <a:p>
            <a:r>
              <a:rPr lang="en-US" dirty="0" smtClean="0"/>
              <a:t>Proposed Site Plan</a:t>
            </a:r>
            <a:endParaRPr lang="en-US" dirty="0"/>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7200" y="1066800"/>
            <a:ext cx="8153400" cy="474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28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66800"/>
            <a:ext cx="8839200" cy="4724400"/>
          </a:xfrm>
        </p:spPr>
        <p:txBody>
          <a:bodyPr>
            <a:noAutofit/>
          </a:bodyPr>
          <a:lstStyle/>
          <a:p>
            <a:pPr marL="0" indent="0" algn="just">
              <a:buNone/>
            </a:pPr>
            <a:r>
              <a:rPr lang="en-US" sz="3600" dirty="0"/>
              <a:t>The purpose of a Variance is to provide a means of altering the requirements in specific instances where the strict application of those requirements would deprive a property of privileges enjoyed by other properties with the identical regulatory zone </a:t>
            </a:r>
            <a:r>
              <a:rPr lang="en-US" sz="3600" u="sng" dirty="0"/>
              <a:t>because of special features or constraints unique to the property </a:t>
            </a:r>
            <a:r>
              <a:rPr lang="en-US" sz="3600" u="sng" dirty="0" smtClean="0"/>
              <a:t>involved</a:t>
            </a:r>
            <a:r>
              <a:rPr lang="en-US" sz="3600" dirty="0" smtClean="0"/>
              <a:t>.</a:t>
            </a:r>
            <a:endParaRPr lang="en-US" sz="3600" dirty="0"/>
          </a:p>
        </p:txBody>
      </p:sp>
      <p:sp>
        <p:nvSpPr>
          <p:cNvPr id="3" name="Title 2"/>
          <p:cNvSpPr>
            <a:spLocks noGrp="1"/>
          </p:cNvSpPr>
          <p:nvPr>
            <p:ph type="title"/>
          </p:nvPr>
        </p:nvSpPr>
        <p:spPr>
          <a:xfrm>
            <a:off x="1219200" y="76200"/>
            <a:ext cx="7696200" cy="792162"/>
          </a:xfrm>
        </p:spPr>
        <p:txBody>
          <a:bodyPr/>
          <a:lstStyle/>
          <a:p>
            <a:r>
              <a:rPr lang="en-US" dirty="0" smtClean="0"/>
              <a:t>Variance Purpose</a:t>
            </a:r>
            <a:endParaRPr lang="en-US" dirty="0"/>
          </a:p>
        </p:txBody>
      </p:sp>
    </p:spTree>
    <p:extLst>
      <p:ext uri="{BB962C8B-B14F-4D97-AF65-F5344CB8AC3E}">
        <p14:creationId xmlns:p14="http://schemas.microsoft.com/office/powerpoint/2010/main" val="861350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66800"/>
            <a:ext cx="8839200" cy="4724400"/>
          </a:xfrm>
        </p:spPr>
        <p:txBody>
          <a:bodyPr>
            <a:noAutofit/>
          </a:bodyPr>
          <a:lstStyle/>
          <a:p>
            <a:pPr marL="0" indent="0" algn="just">
              <a:buNone/>
            </a:pPr>
            <a:r>
              <a:rPr lang="en-US" sz="2800" dirty="0"/>
              <a:t>Nevada Revised Statues (NRS) limits the power of the Board of Adjustment to grant variances only under particular circumstances. The applicant has the responsibility to demonstrate that the subject property exhibits one or more of the following characteristics to demonstrate a hardship: 1) exceptional narrowness, shallowness, or shape of a specific piece of property; or 2) by reason of exceptional topographic conditions; or 3) other extraordinary and exceptional situation or condition of the piece of property. </a:t>
            </a:r>
          </a:p>
        </p:txBody>
      </p:sp>
      <p:sp>
        <p:nvSpPr>
          <p:cNvPr id="3" name="Title 2"/>
          <p:cNvSpPr>
            <a:spLocks noGrp="1"/>
          </p:cNvSpPr>
          <p:nvPr>
            <p:ph type="title"/>
          </p:nvPr>
        </p:nvSpPr>
        <p:spPr>
          <a:xfrm>
            <a:off x="1219200" y="76200"/>
            <a:ext cx="7696200" cy="792162"/>
          </a:xfrm>
        </p:spPr>
        <p:txBody>
          <a:bodyPr/>
          <a:lstStyle/>
          <a:p>
            <a:r>
              <a:rPr lang="en-US" dirty="0" smtClean="0"/>
              <a:t>Variance Evaluation</a:t>
            </a:r>
            <a:endParaRPr lang="en-US" dirty="0"/>
          </a:p>
        </p:txBody>
      </p:sp>
    </p:spTree>
    <p:extLst>
      <p:ext uri="{BB962C8B-B14F-4D97-AF65-F5344CB8AC3E}">
        <p14:creationId xmlns:p14="http://schemas.microsoft.com/office/powerpoint/2010/main" val="3566268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66800"/>
            <a:ext cx="8839200" cy="4724400"/>
          </a:xfrm>
        </p:spPr>
        <p:txBody>
          <a:bodyPr>
            <a:noAutofit/>
          </a:bodyPr>
          <a:lstStyle/>
          <a:p>
            <a:pPr marL="0" indent="0" algn="just">
              <a:buNone/>
            </a:pPr>
            <a:r>
              <a:rPr lang="en-US" dirty="0"/>
              <a:t>The </a:t>
            </a:r>
            <a:r>
              <a:rPr lang="en-US" dirty="0" smtClean="0"/>
              <a:t>subject parcels are not exceptionally narrow, shallow nor oddly shaped, they include no exceptional topography.</a:t>
            </a:r>
          </a:p>
          <a:p>
            <a:pPr marL="0" indent="0" algn="just">
              <a:buNone/>
            </a:pPr>
            <a:r>
              <a:rPr lang="en-US" dirty="0" smtClean="0"/>
              <a:t>The subject parcels are, however, significantly encumbered by “Flood Zone AE” as well as “Zone AE Floodway.”</a:t>
            </a:r>
            <a:endParaRPr lang="en-US" dirty="0"/>
          </a:p>
        </p:txBody>
      </p:sp>
      <p:sp>
        <p:nvSpPr>
          <p:cNvPr id="3" name="Title 2"/>
          <p:cNvSpPr>
            <a:spLocks noGrp="1"/>
          </p:cNvSpPr>
          <p:nvPr>
            <p:ph type="title"/>
          </p:nvPr>
        </p:nvSpPr>
        <p:spPr>
          <a:xfrm>
            <a:off x="1219200" y="76200"/>
            <a:ext cx="7696200" cy="792162"/>
          </a:xfrm>
        </p:spPr>
        <p:txBody>
          <a:bodyPr/>
          <a:lstStyle/>
          <a:p>
            <a:r>
              <a:rPr lang="en-US" dirty="0" smtClean="0"/>
              <a:t>Variance Evaluation</a:t>
            </a:r>
            <a:endParaRPr lang="en-US" dirty="0"/>
          </a:p>
        </p:txBody>
      </p:sp>
    </p:spTree>
    <p:extLst>
      <p:ext uri="{BB962C8B-B14F-4D97-AF65-F5344CB8AC3E}">
        <p14:creationId xmlns:p14="http://schemas.microsoft.com/office/powerpoint/2010/main" val="3670108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696200" cy="792162"/>
          </a:xfrm>
        </p:spPr>
        <p:txBody>
          <a:bodyPr/>
          <a:lstStyle/>
          <a:p>
            <a:r>
              <a:rPr lang="en-US" dirty="0" smtClean="0"/>
              <a:t>Variance Evaluation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350250" cy="487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365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66800"/>
            <a:ext cx="8839200" cy="4724400"/>
          </a:xfrm>
        </p:spPr>
        <p:txBody>
          <a:bodyPr>
            <a:noAutofit/>
          </a:bodyPr>
          <a:lstStyle/>
          <a:p>
            <a:pPr algn="just"/>
            <a:r>
              <a:rPr lang="en-US" sz="3600" dirty="0" smtClean="0"/>
              <a:t>Evaluation on pages 8 and 9 of the Staff Report.</a:t>
            </a:r>
          </a:p>
          <a:p>
            <a:pPr algn="just"/>
            <a:r>
              <a:rPr lang="en-US" sz="3600" dirty="0" smtClean="0"/>
              <a:t>The Sun Valley Citizens Advisory Board did not meet, no comments from individual members was received by staff.</a:t>
            </a:r>
          </a:p>
        </p:txBody>
      </p:sp>
      <p:sp>
        <p:nvSpPr>
          <p:cNvPr id="3" name="Title 2"/>
          <p:cNvSpPr>
            <a:spLocks noGrp="1"/>
          </p:cNvSpPr>
          <p:nvPr>
            <p:ph type="title"/>
          </p:nvPr>
        </p:nvSpPr>
        <p:spPr>
          <a:xfrm>
            <a:off x="914400" y="0"/>
            <a:ext cx="7924800" cy="609600"/>
          </a:xfrm>
        </p:spPr>
        <p:txBody>
          <a:bodyPr/>
          <a:lstStyle/>
          <a:p>
            <a:r>
              <a:rPr lang="en-US" sz="4800" dirty="0"/>
              <a:t>Variance Evaluation</a:t>
            </a:r>
            <a:endParaRPr lang="en-US" sz="4000" dirty="0"/>
          </a:p>
        </p:txBody>
      </p:sp>
    </p:spTree>
    <p:extLst>
      <p:ext uri="{BB962C8B-B14F-4D97-AF65-F5344CB8AC3E}">
        <p14:creationId xmlns:p14="http://schemas.microsoft.com/office/powerpoint/2010/main" val="1171426699"/>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4.xml><?xml version="1.0" encoding="utf-8"?>
<ds:datastoreItem xmlns:ds="http://schemas.openxmlformats.org/officeDocument/2006/customXml" ds:itemID="{2200D7ED-6620-45A0-9F13-862FEFE886A3}">
  <ds:schemaRefs>
    <ds:schemaRef ds:uri="http://schemas.microsoft.com/office/infopath/2007/PartnerControls"/>
    <ds:schemaRef ds:uri="http://schemas.microsoft.com/office/2006/metadata/properties"/>
    <ds:schemaRef ds:uri="http://www.w3.org/XML/1998/namespace"/>
    <ds:schemaRef ds:uri="a94d8b85-37e1-4d17-8d55-8b7d207932bb"/>
    <ds:schemaRef ds:uri="http://schemas.microsoft.com/office/2006/documentManagement/types"/>
    <ds:schemaRef ds:uri="http://schemas.openxmlformats.org/package/2006/metadata/core-properties"/>
    <ds:schemaRef ds:uri="http://purl.org/dc/elements/1.1/"/>
    <ds:schemaRef ds:uri="http://purl.org/dc/dcmitype/"/>
    <ds:schemaRef ds:uri="http://schemas.microsoft.com/sharepoint/v3"/>
    <ds:schemaRef ds:uri="http://schemas.microsoft.com/sharepoint/v3/fields"/>
    <ds:schemaRef ds:uri="CEA9126C-A9B1-4F4A-855C-DD0F845697D2"/>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2358</TotalTime>
  <Words>501</Words>
  <Application>Microsoft Office PowerPoint</Application>
  <PresentationFormat>On-screen Show (4:3)</PresentationFormat>
  <Paragraphs>31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PowerPoint_Template_2015</vt:lpstr>
      <vt:lpstr>WPVAR18-0006 David Wood</vt:lpstr>
      <vt:lpstr>Location</vt:lpstr>
      <vt:lpstr>Overview</vt:lpstr>
      <vt:lpstr>Proposed Site Plan</vt:lpstr>
      <vt:lpstr>Variance Purpose</vt:lpstr>
      <vt:lpstr>Variance Evaluation</vt:lpstr>
      <vt:lpstr>Variance Evaluation</vt:lpstr>
      <vt:lpstr>Variance Evaluation</vt:lpstr>
      <vt:lpstr>Variance Evaluation</vt:lpstr>
      <vt:lpstr>Public Notice</vt:lpstr>
      <vt:lpstr>Commenting Agencies</vt:lpstr>
      <vt:lpstr>Variance Findings</vt:lpstr>
      <vt:lpstr>Possible Motion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81</cp:revision>
  <cp:lastPrinted>2014-10-07T22:54:33Z</cp:lastPrinted>
  <dcterms:created xsi:type="dcterms:W3CDTF">2015-09-25T21:46:02Z</dcterms:created>
  <dcterms:modified xsi:type="dcterms:W3CDTF">2018-10-03T16:41:41Z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